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5" r:id="rId20"/>
    <p:sldId id="276" r:id="rId21"/>
    <p:sldId id="277" r:id="rId2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04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62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67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0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35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723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85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643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52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42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4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9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65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3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32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4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92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89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3700" y="0"/>
            <a:ext cx="7035800" cy="4279900"/>
            <a:chOff x="1663700" y="0"/>
            <a:chExt cx="7035800" cy="4279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0700" y="0"/>
              <a:ext cx="5238750" cy="41338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52600" y="4038600"/>
              <a:ext cx="6934200" cy="228600"/>
            </a:xfrm>
            <a:custGeom>
              <a:avLst/>
              <a:gdLst/>
              <a:ahLst/>
              <a:cxnLst/>
              <a:rect l="l" t="t" r="r" b="b"/>
              <a:pathLst>
                <a:path w="6934200" h="228600">
                  <a:moveTo>
                    <a:pt x="6819900" y="0"/>
                  </a:moveTo>
                  <a:lnTo>
                    <a:pt x="6819900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6819900" y="171450"/>
                  </a:lnTo>
                  <a:lnTo>
                    <a:pt x="6819900" y="228600"/>
                  </a:lnTo>
                  <a:lnTo>
                    <a:pt x="6934200" y="114300"/>
                  </a:lnTo>
                  <a:lnTo>
                    <a:pt x="68199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2600" y="4038600"/>
              <a:ext cx="6934200" cy="228600"/>
            </a:xfrm>
            <a:custGeom>
              <a:avLst/>
              <a:gdLst/>
              <a:ahLst/>
              <a:cxnLst/>
              <a:rect l="l" t="t" r="r" b="b"/>
              <a:pathLst>
                <a:path w="6934200" h="228600">
                  <a:moveTo>
                    <a:pt x="0" y="57150"/>
                  </a:moveTo>
                  <a:lnTo>
                    <a:pt x="6819900" y="57150"/>
                  </a:lnTo>
                  <a:lnTo>
                    <a:pt x="6819900" y="0"/>
                  </a:lnTo>
                  <a:lnTo>
                    <a:pt x="6934200" y="114300"/>
                  </a:lnTo>
                  <a:lnTo>
                    <a:pt x="6819900" y="228600"/>
                  </a:lnTo>
                  <a:lnTo>
                    <a:pt x="681990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6400" y="304800"/>
              <a:ext cx="304800" cy="3886200"/>
            </a:xfrm>
            <a:custGeom>
              <a:avLst/>
              <a:gdLst/>
              <a:ahLst/>
              <a:cxnLst/>
              <a:rect l="l" t="t" r="r" b="b"/>
              <a:pathLst>
                <a:path w="304800" h="3886200">
                  <a:moveTo>
                    <a:pt x="152400" y="0"/>
                  </a:moveTo>
                  <a:lnTo>
                    <a:pt x="0" y="152400"/>
                  </a:lnTo>
                  <a:lnTo>
                    <a:pt x="76200" y="152400"/>
                  </a:lnTo>
                  <a:lnTo>
                    <a:pt x="76200" y="3886200"/>
                  </a:lnTo>
                  <a:lnTo>
                    <a:pt x="228600" y="3886200"/>
                  </a:lnTo>
                  <a:lnTo>
                    <a:pt x="228600" y="152400"/>
                  </a:lnTo>
                  <a:lnTo>
                    <a:pt x="3048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6400" y="304800"/>
              <a:ext cx="304800" cy="3886200"/>
            </a:xfrm>
            <a:custGeom>
              <a:avLst/>
              <a:gdLst/>
              <a:ahLst/>
              <a:cxnLst/>
              <a:rect l="l" t="t" r="r" b="b"/>
              <a:pathLst>
                <a:path w="304800" h="3886200">
                  <a:moveTo>
                    <a:pt x="0" y="152400"/>
                  </a:moveTo>
                  <a:lnTo>
                    <a:pt x="152400" y="0"/>
                  </a:lnTo>
                  <a:lnTo>
                    <a:pt x="304800" y="152400"/>
                  </a:lnTo>
                  <a:lnTo>
                    <a:pt x="228600" y="152400"/>
                  </a:lnTo>
                  <a:lnTo>
                    <a:pt x="228600" y="3886200"/>
                  </a:lnTo>
                  <a:lnTo>
                    <a:pt x="76200" y="3886200"/>
                  </a:lnTo>
                  <a:lnTo>
                    <a:pt x="76200" y="15240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529" y="461594"/>
            <a:ext cx="2188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"/>
                <a:cs typeface="Calibri"/>
              </a:rPr>
              <a:t>EXAMPLE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6499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364355" algn="l"/>
                <a:tab pos="4364990" algn="l"/>
              </a:tabLst>
            </a:pPr>
            <a:r>
              <a:rPr spc="-15" dirty="0"/>
              <a:t>Example </a:t>
            </a:r>
            <a:r>
              <a:rPr spc="-5" dirty="0"/>
              <a:t>of </a:t>
            </a:r>
            <a:r>
              <a:rPr spc="-10" dirty="0"/>
              <a:t>simple </a:t>
            </a:r>
            <a:r>
              <a:rPr spc="-5" dirty="0"/>
              <a:t> </a:t>
            </a:r>
            <a:r>
              <a:rPr spc="-10" dirty="0"/>
              <a:t>linear</a:t>
            </a:r>
            <a:r>
              <a:rPr spc="-20" dirty="0"/>
              <a:t> </a:t>
            </a:r>
            <a:r>
              <a:rPr spc="-15" dirty="0"/>
              <a:t>regression</a:t>
            </a:r>
            <a:r>
              <a:rPr spc="-5" dirty="0"/>
              <a:t> which </a:t>
            </a:r>
            <a:r>
              <a:rPr spc="-620" dirty="0"/>
              <a:t> </a:t>
            </a:r>
            <a:r>
              <a:rPr spc="-10" dirty="0"/>
              <a:t>has one</a:t>
            </a:r>
            <a:r>
              <a:rPr spc="5" dirty="0"/>
              <a:t> </a:t>
            </a:r>
            <a:r>
              <a:rPr spc="-15" dirty="0"/>
              <a:t>independent </a:t>
            </a:r>
            <a:r>
              <a:rPr spc="-10" dirty="0"/>
              <a:t> variable.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605913"/>
            <a:ext cx="38100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850" y="76200"/>
            <a:ext cx="8534400" cy="6410325"/>
            <a:chOff x="323850" y="76200"/>
            <a:chExt cx="8534400" cy="641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525" y="76200"/>
              <a:ext cx="8353425" cy="14192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50" y="1514475"/>
              <a:ext cx="8534400" cy="4972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76200"/>
            <a:ext cx="8505825" cy="6781800"/>
            <a:chOff x="238125" y="76200"/>
            <a:chExt cx="8505825" cy="6781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525" y="76200"/>
              <a:ext cx="8353425" cy="14192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1447800"/>
              <a:ext cx="8429625" cy="5410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9625"/>
            <a:ext cx="9144000" cy="60483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752600"/>
            <a:ext cx="6400800" cy="4191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4050" y="95250"/>
            <a:ext cx="52959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25" y="142875"/>
            <a:ext cx="856297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18347" y="1005870"/>
            <a:ext cx="779225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Least</a:t>
            </a:r>
            <a:r>
              <a:rPr dirty="0"/>
              <a:t> </a:t>
            </a:r>
            <a:r>
              <a:rPr spc="-15" dirty="0"/>
              <a:t>Squares</a:t>
            </a:r>
            <a:r>
              <a:rPr spc="25" dirty="0"/>
              <a:t> </a:t>
            </a:r>
            <a:r>
              <a:rPr spc="-15" dirty="0"/>
              <a:t>Estimation</a:t>
            </a:r>
            <a:r>
              <a:rPr spc="50" dirty="0"/>
              <a:t> </a:t>
            </a:r>
            <a:r>
              <a:rPr spc="-5" dirty="0"/>
              <a:t>of</a:t>
            </a:r>
            <a:r>
              <a:rPr spc="-50" dirty="0"/>
              <a:t> </a:t>
            </a:r>
            <a:r>
              <a:rPr i="1" dirty="0">
                <a:latin typeface="Calibri"/>
                <a:cs typeface="Calibri"/>
              </a:rPr>
              <a:t>b</a:t>
            </a:r>
            <a:r>
              <a:rPr sz="3975" baseline="-20964" dirty="0"/>
              <a:t>0</a:t>
            </a:r>
            <a:r>
              <a:rPr sz="4000" dirty="0"/>
              <a:t>,</a:t>
            </a:r>
            <a:r>
              <a:rPr sz="4000" spc="-5" dirty="0"/>
              <a:t> </a:t>
            </a:r>
            <a:r>
              <a:rPr sz="4000" i="1" dirty="0">
                <a:latin typeface="Calibri"/>
                <a:cs typeface="Calibri"/>
              </a:rPr>
              <a:t>b</a:t>
            </a:r>
            <a:r>
              <a:rPr sz="3975" baseline="-20964" dirty="0"/>
              <a:t>1</a:t>
            </a:r>
            <a:endParaRPr sz="3975" baseline="-20964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0599" y="2045123"/>
            <a:ext cx="7248523" cy="279948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55295" indent="-430530">
              <a:lnSpc>
                <a:spcPct val="100000"/>
              </a:lnSpc>
              <a:spcBef>
                <a:spcPts val="590"/>
              </a:spcBef>
              <a:buSzPct val="94915"/>
              <a:buFont typeface="Arial MT"/>
              <a:buChar char="•"/>
              <a:tabLst>
                <a:tab pos="455295" algn="l"/>
                <a:tab pos="455930" algn="l"/>
              </a:tabLst>
            </a:pPr>
            <a:r>
              <a:rPr spc="-40" dirty="0">
                <a:solidFill>
                  <a:srgbClr val="FFFF00"/>
                </a:solidFill>
                <a:latin typeface="Symbol"/>
                <a:cs typeface="Symbol"/>
              </a:rPr>
              <a:t></a:t>
            </a:r>
            <a:r>
              <a:rPr spc="-60" baseline="-21021" dirty="0">
                <a:solidFill>
                  <a:srgbClr val="FFFF00"/>
                </a:solidFill>
                <a:latin typeface="Calibri"/>
                <a:cs typeface="Calibri"/>
              </a:rPr>
              <a:t>0</a:t>
            </a:r>
            <a:r>
              <a:rPr spc="337" baseline="-2102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Symbol"/>
                <a:cs typeface="Symbol"/>
              </a:rPr>
              <a:t></a:t>
            </a:r>
            <a:r>
              <a:rPr spc="-6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Mean</a:t>
            </a:r>
            <a:r>
              <a:rPr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response</a:t>
            </a:r>
            <a:r>
              <a:rPr spc="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when</a:t>
            </a:r>
            <a:r>
              <a:rPr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FFFF00"/>
                </a:solidFill>
                <a:latin typeface="Calibri"/>
                <a:cs typeface="Calibri"/>
              </a:rPr>
              <a:t>x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=0</a:t>
            </a:r>
            <a:r>
              <a:rPr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(</a:t>
            </a:r>
            <a:r>
              <a:rPr i="1" spc="-15" dirty="0">
                <a:solidFill>
                  <a:srgbClr val="FFFF00"/>
                </a:solidFill>
                <a:latin typeface="Calibri"/>
                <a:cs typeface="Calibri"/>
              </a:rPr>
              <a:t>y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-intercept)</a:t>
            </a:r>
            <a:endParaRPr dirty="0">
              <a:latin typeface="Calibri"/>
              <a:cs typeface="Calibri"/>
            </a:endParaRPr>
          </a:p>
          <a:p>
            <a:pPr marL="368300" marR="17780" indent="-343535">
              <a:lnSpc>
                <a:spcPts val="3329"/>
              </a:lnSpc>
              <a:spcBef>
                <a:spcPts val="780"/>
              </a:spcBef>
              <a:buClr>
                <a:srgbClr val="FFFF00"/>
              </a:buClr>
              <a:buSzPct val="94915"/>
              <a:buFont typeface="Arial MT"/>
              <a:buChar char="•"/>
              <a:tabLst>
                <a:tab pos="455295" algn="l"/>
                <a:tab pos="455930" algn="l"/>
              </a:tabLst>
            </a:pPr>
            <a:r>
              <a:rPr dirty="0"/>
              <a:t>	</a:t>
            </a:r>
            <a:r>
              <a:rPr spc="-40" dirty="0">
                <a:solidFill>
                  <a:srgbClr val="FFFF00"/>
                </a:solidFill>
                <a:latin typeface="Symbol"/>
                <a:cs typeface="Symbol"/>
              </a:rPr>
              <a:t></a:t>
            </a:r>
            <a:r>
              <a:rPr spc="-60" baseline="-21021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spc="337" baseline="-2102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Symbol"/>
                <a:cs typeface="Symbol"/>
              </a:rPr>
              <a:t></a:t>
            </a:r>
            <a:r>
              <a:rPr spc="-6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Change</a:t>
            </a:r>
            <a:r>
              <a:rPr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spc="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mean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response</a:t>
            </a:r>
            <a:r>
              <a:rPr spc="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when</a:t>
            </a:r>
            <a:r>
              <a:rPr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FFFF00"/>
                </a:solidFill>
                <a:latin typeface="Calibri"/>
                <a:cs typeface="Calibri"/>
              </a:rPr>
              <a:t>x</a:t>
            </a:r>
            <a:r>
              <a:rPr i="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increases </a:t>
            </a:r>
            <a:r>
              <a:rPr spc="-6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by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unit</a:t>
            </a:r>
            <a:r>
              <a:rPr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(slope)</a:t>
            </a:r>
            <a:endParaRPr dirty="0">
              <a:latin typeface="Calibri"/>
              <a:cs typeface="Calibri"/>
            </a:endParaRPr>
          </a:p>
          <a:p>
            <a:pPr marL="447675" indent="-422909">
              <a:lnSpc>
                <a:spcPct val="100000"/>
              </a:lnSpc>
              <a:spcBef>
                <a:spcPts val="450"/>
              </a:spcBef>
              <a:buSzPct val="94915"/>
              <a:buFont typeface="Arial MT"/>
              <a:buChar char="•"/>
              <a:tabLst>
                <a:tab pos="447675" algn="l"/>
                <a:tab pos="448309" algn="l"/>
                <a:tab pos="1356995" algn="l"/>
              </a:tabLst>
            </a:pPr>
            <a:r>
              <a:rPr spc="-30" dirty="0">
                <a:solidFill>
                  <a:srgbClr val="FFFF00"/>
                </a:solidFill>
                <a:latin typeface="Symbol"/>
                <a:cs typeface="Symbol"/>
              </a:rPr>
              <a:t></a:t>
            </a:r>
            <a:r>
              <a:rPr spc="-44" baseline="-21021" dirty="0">
                <a:solidFill>
                  <a:srgbClr val="FFFF00"/>
                </a:solidFill>
                <a:latin typeface="Calibri"/>
                <a:cs typeface="Calibri"/>
              </a:rPr>
              <a:t>0</a:t>
            </a:r>
            <a:r>
              <a:rPr spc="-30" dirty="0">
                <a:solidFill>
                  <a:srgbClr val="FFFF00"/>
                </a:solidFill>
                <a:latin typeface="Calibri"/>
                <a:cs typeface="Calibri"/>
              </a:rPr>
              <a:t>,</a:t>
            </a:r>
            <a:r>
              <a:rPr spc="-1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40" dirty="0">
                <a:solidFill>
                  <a:srgbClr val="FFFF00"/>
                </a:solidFill>
                <a:latin typeface="Symbol"/>
                <a:cs typeface="Symbol"/>
              </a:rPr>
              <a:t></a:t>
            </a:r>
            <a:r>
              <a:rPr spc="-60" baseline="-21021" dirty="0">
                <a:solidFill>
                  <a:srgbClr val="FFFF00"/>
                </a:solidFill>
                <a:latin typeface="Calibri"/>
                <a:cs typeface="Calibri"/>
              </a:rPr>
              <a:t>1	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are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unknown</a:t>
            </a:r>
            <a:r>
              <a:rPr spc="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FFFF00"/>
                </a:solidFill>
                <a:latin typeface="Calibri"/>
                <a:cs typeface="Calibri"/>
              </a:rPr>
              <a:t>parameters</a:t>
            </a:r>
            <a:r>
              <a:rPr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FFFF00"/>
                </a:solidFill>
                <a:latin typeface="Calibri"/>
                <a:cs typeface="Calibri"/>
              </a:rPr>
              <a:t>(like</a:t>
            </a:r>
            <a:r>
              <a:rPr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5" dirty="0">
                <a:solidFill>
                  <a:srgbClr val="FFFF00"/>
                </a:solidFill>
                <a:latin typeface="Symbol"/>
                <a:cs typeface="Symbol"/>
              </a:rPr>
              <a:t></a:t>
            </a:r>
            <a:r>
              <a:rPr spc="-55" dirty="0">
                <a:solidFill>
                  <a:srgbClr val="FFFF00"/>
                </a:solidFill>
                <a:latin typeface="Calibri"/>
                <a:cs typeface="Calibri"/>
              </a:rPr>
              <a:t>)</a:t>
            </a:r>
            <a:endParaRPr dirty="0">
              <a:latin typeface="Calibri"/>
              <a:cs typeface="Calibri"/>
            </a:endParaRPr>
          </a:p>
          <a:p>
            <a:pPr marL="368300" marR="635000" indent="-343535">
              <a:lnSpc>
                <a:spcPts val="3320"/>
              </a:lnSpc>
              <a:spcBef>
                <a:spcPts val="785"/>
              </a:spcBef>
              <a:buClr>
                <a:srgbClr val="FFFF00"/>
              </a:buClr>
              <a:buSzPct val="94915"/>
              <a:buFont typeface="Arial MT"/>
              <a:buChar char="•"/>
              <a:tabLst>
                <a:tab pos="447675" algn="l"/>
                <a:tab pos="448309" algn="l"/>
                <a:tab pos="1581150" algn="l"/>
              </a:tabLst>
            </a:pPr>
            <a:r>
              <a:rPr dirty="0"/>
              <a:t>	</a:t>
            </a:r>
            <a:r>
              <a:rPr spc="-30" dirty="0">
                <a:solidFill>
                  <a:srgbClr val="FFFF00"/>
                </a:solidFill>
                <a:latin typeface="Symbol"/>
                <a:cs typeface="Symbol"/>
              </a:rPr>
              <a:t></a:t>
            </a:r>
            <a:r>
              <a:rPr spc="-44" baseline="-21021" dirty="0">
                <a:solidFill>
                  <a:srgbClr val="FFFF00"/>
                </a:solidFill>
                <a:latin typeface="Calibri"/>
                <a:cs typeface="Calibri"/>
              </a:rPr>
              <a:t>0</a:t>
            </a:r>
            <a:r>
              <a:rPr spc="-30" dirty="0">
                <a:solidFill>
                  <a:srgbClr val="FFFF00"/>
                </a:solidFill>
                <a:latin typeface="Calibri"/>
                <a:cs typeface="Calibri"/>
              </a:rPr>
              <a:t>+</a:t>
            </a:r>
            <a:r>
              <a:rPr spc="-30" dirty="0">
                <a:solidFill>
                  <a:srgbClr val="FFFF00"/>
                </a:solidFill>
                <a:latin typeface="Symbol"/>
                <a:cs typeface="Symbol"/>
              </a:rPr>
              <a:t></a:t>
            </a:r>
            <a:r>
              <a:rPr spc="-44" baseline="-21021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i="1" spc="-30" dirty="0">
                <a:solidFill>
                  <a:srgbClr val="FFFF00"/>
                </a:solidFill>
                <a:latin typeface="Calibri"/>
                <a:cs typeface="Calibri"/>
              </a:rPr>
              <a:t>x	</a:t>
            </a:r>
            <a:r>
              <a:rPr spc="-5" dirty="0">
                <a:solidFill>
                  <a:srgbClr val="FFFF00"/>
                </a:solidFill>
                <a:latin typeface="Symbol"/>
                <a:cs typeface="Symbol"/>
              </a:rPr>
              <a:t></a:t>
            </a:r>
            <a:r>
              <a:rPr spc="-7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Mean</a:t>
            </a:r>
            <a:r>
              <a:rPr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response</a:t>
            </a:r>
            <a:r>
              <a:rPr spc="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when</a:t>
            </a:r>
            <a:r>
              <a:rPr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explanatory </a:t>
            </a:r>
            <a:r>
              <a:rPr spc="-6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variable</a:t>
            </a:r>
            <a:r>
              <a:rPr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30" dirty="0">
                <a:solidFill>
                  <a:srgbClr val="FFFF00"/>
                </a:solidFill>
                <a:latin typeface="Calibri"/>
                <a:cs typeface="Calibri"/>
              </a:rPr>
              <a:t>takes</a:t>
            </a:r>
            <a:r>
              <a:rPr dirty="0">
                <a:solidFill>
                  <a:srgbClr val="FFFF00"/>
                </a:solidFill>
                <a:latin typeface="Calibri"/>
                <a:cs typeface="Calibri"/>
              </a:rPr>
              <a:t> on</a:t>
            </a:r>
            <a:r>
              <a:rPr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value</a:t>
            </a:r>
            <a:r>
              <a:rPr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FFFF00"/>
                </a:solidFill>
                <a:latin typeface="Calibri"/>
                <a:cs typeface="Calibri"/>
              </a:rPr>
              <a:t>x</a:t>
            </a:r>
            <a:endParaRPr dirty="0">
              <a:latin typeface="Calibri"/>
              <a:cs typeface="Calibri"/>
            </a:endParaRPr>
          </a:p>
          <a:p>
            <a:pPr marL="368300" marR="384810" indent="-34353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68300" algn="l"/>
                <a:tab pos="368935" algn="l"/>
              </a:tabLst>
            </a:pPr>
            <a:r>
              <a:rPr dirty="0">
                <a:solidFill>
                  <a:srgbClr val="FFFF00"/>
                </a:solidFill>
                <a:latin typeface="Calibri"/>
                <a:cs typeface="Calibri"/>
              </a:rPr>
              <a:t>Goal: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Choose</a:t>
            </a:r>
            <a:r>
              <a:rPr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values</a:t>
            </a:r>
            <a:r>
              <a:rPr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(estimates)</a:t>
            </a:r>
            <a:r>
              <a:rPr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that</a:t>
            </a:r>
            <a:r>
              <a:rPr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minimize </a:t>
            </a:r>
            <a:r>
              <a:rPr spc="-6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 sum</a:t>
            </a:r>
            <a:r>
              <a:rPr spc="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 squared</a:t>
            </a:r>
            <a:r>
              <a:rPr spc="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FFFF00"/>
                </a:solidFill>
                <a:latin typeface="Calibri"/>
                <a:cs typeface="Calibri"/>
              </a:rPr>
              <a:t>errors</a:t>
            </a:r>
            <a:r>
              <a:rPr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(</a:t>
            </a:r>
            <a:r>
              <a:rPr i="1" spc="-10" dirty="0">
                <a:solidFill>
                  <a:srgbClr val="FFFF00"/>
                </a:solidFill>
                <a:latin typeface="Calibri"/>
                <a:cs typeface="Calibri"/>
              </a:rPr>
              <a:t>SSE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)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 of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observed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00"/>
                </a:solidFill>
                <a:latin typeface="Calibri"/>
                <a:cs typeface="Calibri"/>
              </a:rPr>
              <a:t>values 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00"/>
                </a:solidFill>
                <a:latin typeface="Calibri"/>
                <a:cs typeface="Calibri"/>
              </a:rPr>
              <a:t>the </a:t>
            </a:r>
            <a:r>
              <a:rPr spc="-15" dirty="0">
                <a:solidFill>
                  <a:srgbClr val="FFFF00"/>
                </a:solidFill>
                <a:latin typeface="Calibri"/>
                <a:cs typeface="Calibri"/>
              </a:rPr>
              <a:t>straight-line: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32072" y="5338210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19719" y="5817868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6354" y="5817868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7290" y="5453264"/>
            <a:ext cx="71628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13410" algn="l"/>
              </a:tabLst>
            </a:pPr>
            <a:r>
              <a:rPr sz="1450" spc="25" dirty="0">
                <a:latin typeface="Times New Roman"/>
                <a:cs typeface="Times New Roman"/>
              </a:rPr>
              <a:t>^	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1069" y="5364464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88181" y="5453264"/>
            <a:ext cx="11557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5836" y="5817868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84315" y="5453264"/>
            <a:ext cx="11557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^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2630" y="5817868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35892" y="5525179"/>
            <a:ext cx="375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14" dirty="0">
                <a:latin typeface="Symbol"/>
                <a:cs typeface="Symbol"/>
              </a:rPr>
              <a:t>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6643" y="5525179"/>
            <a:ext cx="375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14" dirty="0">
                <a:latin typeface="Symbol"/>
                <a:cs typeface="Symbol"/>
              </a:rPr>
              <a:t>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48982" y="5620866"/>
            <a:ext cx="1517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latin typeface="Symbol"/>
                <a:cs typeface="Symbol"/>
              </a:rPr>
              <a:t>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48982" y="5905420"/>
            <a:ext cx="1517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latin typeface="Symbol"/>
                <a:cs typeface="Symbol"/>
              </a:rPr>
              <a:t>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45432" y="5879153"/>
            <a:ext cx="3009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35" dirty="0">
                <a:latin typeface="Symbol"/>
                <a:cs typeface="Symbol"/>
              </a:rPr>
              <a:t></a:t>
            </a:r>
            <a:r>
              <a:rPr sz="3675" spc="75" baseline="-4535" dirty="0">
                <a:latin typeface="Symbol"/>
                <a:cs typeface="Symbol"/>
              </a:rPr>
              <a:t></a:t>
            </a:r>
            <a:endParaRPr sz="3675" baseline="-4535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44083" y="5647145"/>
            <a:ext cx="1517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latin typeface="Symbol"/>
                <a:cs typeface="Symbol"/>
              </a:rPr>
              <a:t>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44083" y="5879153"/>
            <a:ext cx="1517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latin typeface="Symbol"/>
                <a:cs typeface="Symbol"/>
              </a:rPr>
              <a:t>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53854" y="5879153"/>
            <a:ext cx="1517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latin typeface="Symbol"/>
                <a:cs typeface="Symbol"/>
              </a:rPr>
              <a:t>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39734" y="5879153"/>
            <a:ext cx="1517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latin typeface="Symbol"/>
                <a:cs typeface="Symbol"/>
              </a:rPr>
              <a:t>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81982" y="5543335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25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76143" y="5871011"/>
            <a:ext cx="28003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120" dirty="0">
                <a:latin typeface="Times New Roman"/>
                <a:cs typeface="Times New Roman"/>
              </a:rPr>
              <a:t>i</a:t>
            </a:r>
            <a:r>
              <a:rPr sz="1450" spc="-75" dirty="0">
                <a:latin typeface="Symbol"/>
                <a:cs typeface="Symbol"/>
              </a:rPr>
              <a:t></a:t>
            </a:r>
            <a:r>
              <a:rPr sz="1450" spc="2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01926" y="5620866"/>
            <a:ext cx="4699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175" i="1" spc="22" baseline="-19157" dirty="0">
                <a:latin typeface="Times New Roman"/>
                <a:cs typeface="Times New Roman"/>
              </a:rPr>
              <a:t>i</a:t>
            </a:r>
            <a:r>
              <a:rPr sz="2175" i="1" spc="127" baseline="-19157" dirty="0">
                <a:latin typeface="Times New Roman"/>
                <a:cs typeface="Times New Roman"/>
              </a:rPr>
              <a:t> </a:t>
            </a:r>
            <a:r>
              <a:rPr sz="3675" spc="209" baseline="-4535" dirty="0">
                <a:latin typeface="Symbol"/>
                <a:cs typeface="Symbol"/>
              </a:rPr>
              <a:t></a:t>
            </a:r>
            <a:r>
              <a:rPr sz="2450" spc="140" dirty="0">
                <a:latin typeface="Symbol"/>
                <a:cs typeface="Symbol"/>
              </a:rPr>
              <a:t>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80741" y="5817868"/>
            <a:ext cx="7874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15" dirty="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72734" y="5543335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25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66895" y="5871011"/>
            <a:ext cx="28003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120" dirty="0">
                <a:latin typeface="Times New Roman"/>
                <a:cs typeface="Times New Roman"/>
              </a:rPr>
              <a:t>i</a:t>
            </a:r>
            <a:r>
              <a:rPr sz="1450" spc="-75" dirty="0">
                <a:latin typeface="Symbol"/>
                <a:cs typeface="Symbol"/>
              </a:rPr>
              <a:t></a:t>
            </a:r>
            <a:r>
              <a:rPr sz="1450" spc="2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14334" y="5647145"/>
            <a:ext cx="12293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933450" algn="l"/>
              </a:tabLst>
            </a:pPr>
            <a:r>
              <a:rPr sz="2450" spc="50" dirty="0">
                <a:latin typeface="Symbol"/>
                <a:cs typeface="Symbol"/>
              </a:rPr>
              <a:t></a:t>
            </a:r>
            <a:r>
              <a:rPr sz="2450" spc="50" dirty="0">
                <a:latin typeface="Times New Roman"/>
                <a:cs typeface="Times New Roman"/>
              </a:rPr>
              <a:t>	</a:t>
            </a:r>
            <a:r>
              <a:rPr sz="2175" i="1" spc="22" baseline="-13409" dirty="0">
                <a:latin typeface="Times New Roman"/>
                <a:cs typeface="Times New Roman"/>
              </a:rPr>
              <a:t>i</a:t>
            </a:r>
            <a:r>
              <a:rPr sz="2175" i="1" spc="142" baseline="-13409" dirty="0">
                <a:latin typeface="Times New Roman"/>
                <a:cs typeface="Times New Roman"/>
              </a:rPr>
              <a:t> </a:t>
            </a:r>
            <a:r>
              <a:rPr sz="2450" spc="50" dirty="0">
                <a:latin typeface="Symbol"/>
                <a:cs typeface="Symbol"/>
              </a:rPr>
              <a:t>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71492" y="5817868"/>
            <a:ext cx="7874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15" dirty="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14334" y="5608362"/>
            <a:ext cx="16059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13080" algn="l"/>
                <a:tab pos="1051560" algn="l"/>
                <a:tab pos="1386840" algn="l"/>
              </a:tabLst>
            </a:pPr>
            <a:r>
              <a:rPr sz="3675" spc="75" baseline="29478" dirty="0">
                <a:latin typeface="Symbol"/>
                <a:cs typeface="Symbol"/>
              </a:rPr>
              <a:t></a:t>
            </a:r>
            <a:r>
              <a:rPr sz="3675" spc="-172" baseline="29478" dirty="0">
                <a:latin typeface="Times New Roman"/>
                <a:cs typeface="Times New Roman"/>
              </a:rPr>
              <a:t> </a:t>
            </a:r>
            <a:r>
              <a:rPr sz="2450" i="1" spc="55" dirty="0">
                <a:latin typeface="Times New Roman"/>
                <a:cs typeface="Times New Roman"/>
              </a:rPr>
              <a:t>y	</a:t>
            </a:r>
            <a:r>
              <a:rPr sz="2450" spc="70" dirty="0">
                <a:latin typeface="Symbol"/>
                <a:cs typeface="Symbol"/>
              </a:rPr>
              <a:t></a:t>
            </a:r>
            <a:r>
              <a:rPr sz="2450" spc="10" dirty="0">
                <a:latin typeface="Times New Roman"/>
                <a:cs typeface="Times New Roman"/>
              </a:rPr>
              <a:t> </a:t>
            </a:r>
            <a:r>
              <a:rPr sz="2450" i="1" spc="55" dirty="0">
                <a:latin typeface="Times New Roman"/>
                <a:cs typeface="Times New Roman"/>
              </a:rPr>
              <a:t>y	</a:t>
            </a:r>
            <a:r>
              <a:rPr sz="3675" spc="75" baseline="29478" dirty="0">
                <a:latin typeface="Symbol"/>
                <a:cs typeface="Symbol"/>
              </a:rPr>
              <a:t></a:t>
            </a:r>
            <a:r>
              <a:rPr sz="3675" spc="75" baseline="29478" dirty="0">
                <a:latin typeface="Times New Roman"/>
                <a:cs typeface="Times New Roman"/>
              </a:rPr>
              <a:t>	</a:t>
            </a:r>
            <a:r>
              <a:rPr sz="2450" spc="70" dirty="0">
                <a:latin typeface="Symbol"/>
                <a:cs typeface="Symbol"/>
              </a:rPr>
              <a:t>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77553" y="5608362"/>
            <a:ext cx="8077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i="1" spc="70" dirty="0">
                <a:latin typeface="Times New Roman"/>
                <a:cs typeface="Times New Roman"/>
              </a:rPr>
              <a:t>SSE</a:t>
            </a:r>
            <a:r>
              <a:rPr sz="2450" i="1" spc="-120" dirty="0">
                <a:latin typeface="Times New Roman"/>
                <a:cs typeface="Times New Roman"/>
              </a:rPr>
              <a:t> </a:t>
            </a:r>
            <a:r>
              <a:rPr sz="2450" spc="70" dirty="0">
                <a:latin typeface="Symbol"/>
                <a:cs typeface="Symbol"/>
              </a:rPr>
              <a:t>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44985" y="5589890"/>
            <a:ext cx="1226820" cy="4248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657225" algn="l"/>
              </a:tabLst>
            </a:pPr>
            <a:r>
              <a:rPr sz="2450" spc="70" dirty="0">
                <a:latin typeface="Symbol"/>
                <a:cs typeface="Symbol"/>
              </a:rPr>
              <a:t></a:t>
            </a:r>
            <a:r>
              <a:rPr sz="2450" spc="-15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Symbol"/>
                <a:cs typeface="Symbol"/>
              </a:rPr>
              <a:t></a:t>
            </a:r>
            <a:r>
              <a:rPr sz="2600" spc="-15" dirty="0">
                <a:latin typeface="Times New Roman"/>
                <a:cs typeface="Times New Roman"/>
              </a:rPr>
              <a:t>	</a:t>
            </a:r>
            <a:r>
              <a:rPr sz="2450" i="1" spc="55" dirty="0">
                <a:latin typeface="Times New Roman"/>
                <a:cs typeface="Times New Roman"/>
              </a:rPr>
              <a:t>x</a:t>
            </a:r>
            <a:r>
              <a:rPr sz="2450" i="1" spc="185" dirty="0">
                <a:latin typeface="Times New Roman"/>
                <a:cs typeface="Times New Roman"/>
              </a:rPr>
              <a:t> </a:t>
            </a:r>
            <a:r>
              <a:rPr sz="3675" spc="209" baseline="29478" dirty="0">
                <a:latin typeface="Symbol"/>
                <a:cs typeface="Symbol"/>
              </a:rPr>
              <a:t></a:t>
            </a:r>
            <a:r>
              <a:rPr sz="3675" spc="209" baseline="34013" dirty="0">
                <a:latin typeface="Symbol"/>
                <a:cs typeface="Symbol"/>
              </a:rPr>
              <a:t></a:t>
            </a:r>
            <a:endParaRPr sz="3675" baseline="34013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23582" y="5589890"/>
            <a:ext cx="1116330" cy="4248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513080" algn="l"/>
              </a:tabLst>
            </a:pPr>
            <a:r>
              <a:rPr sz="3675" spc="75" baseline="34013" dirty="0">
                <a:latin typeface="Symbol"/>
                <a:cs typeface="Symbol"/>
              </a:rPr>
              <a:t></a:t>
            </a:r>
            <a:r>
              <a:rPr sz="3675" spc="-172" baseline="34013" dirty="0">
                <a:latin typeface="Times New Roman"/>
                <a:cs typeface="Times New Roman"/>
              </a:rPr>
              <a:t> </a:t>
            </a:r>
            <a:r>
              <a:rPr sz="2450" i="1" spc="55" dirty="0">
                <a:latin typeface="Times New Roman"/>
                <a:cs typeface="Times New Roman"/>
              </a:rPr>
              <a:t>y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spc="380" dirty="0">
                <a:latin typeface="Symbol"/>
                <a:cs typeface="Symbol"/>
              </a:rPr>
              <a:t></a:t>
            </a:r>
            <a:r>
              <a:rPr sz="3675" spc="75" baseline="29478" dirty="0">
                <a:latin typeface="Symbol"/>
                <a:cs typeface="Symbol"/>
              </a:rPr>
              <a:t></a:t>
            </a:r>
            <a:r>
              <a:rPr sz="3675" spc="-465" baseline="29478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Symbol"/>
                <a:cs typeface="Symbol"/>
              </a:rPr>
              <a:t>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6016" y="5453264"/>
            <a:ext cx="1630680" cy="561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670">
              <a:lnSpc>
                <a:spcPts val="1420"/>
              </a:lnSpc>
              <a:spcBef>
                <a:spcPts val="90"/>
              </a:spcBef>
              <a:tabLst>
                <a:tab pos="549910" algn="l"/>
              </a:tabLst>
            </a:pPr>
            <a:r>
              <a:rPr sz="1450" spc="25" dirty="0">
                <a:latin typeface="Times New Roman"/>
                <a:cs typeface="Times New Roman"/>
              </a:rPr>
              <a:t>^	^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2800"/>
              </a:lnSpc>
              <a:tabLst>
                <a:tab pos="852805" algn="l"/>
                <a:tab pos="1471930" algn="l"/>
              </a:tabLst>
            </a:pPr>
            <a:r>
              <a:rPr sz="2450" i="1" spc="55" dirty="0">
                <a:latin typeface="Times New Roman"/>
                <a:cs typeface="Times New Roman"/>
              </a:rPr>
              <a:t>y</a:t>
            </a:r>
            <a:r>
              <a:rPr sz="2450" i="1" spc="10" dirty="0">
                <a:latin typeface="Times New Roman"/>
                <a:cs typeface="Times New Roman"/>
              </a:rPr>
              <a:t> </a:t>
            </a:r>
            <a:r>
              <a:rPr sz="2450" spc="70" dirty="0">
                <a:latin typeface="Symbol"/>
                <a:cs typeface="Symbol"/>
              </a:rPr>
              <a:t></a:t>
            </a:r>
            <a:r>
              <a:rPr sz="2450" spc="-3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Symbol"/>
                <a:cs typeface="Symbol"/>
              </a:rPr>
              <a:t>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50" spc="70" dirty="0">
                <a:latin typeface="Symbol"/>
                <a:cs typeface="Symbol"/>
              </a:rPr>
              <a:t></a:t>
            </a:r>
            <a:r>
              <a:rPr sz="2450" spc="-15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Symbol"/>
                <a:cs typeface="Symbol"/>
              </a:rPr>
              <a:t>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50" i="1" spc="55" dirty="0">
                <a:latin typeface="Times New Roman"/>
                <a:cs typeface="Times New Roman"/>
              </a:rPr>
              <a:t>x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0" y="3200400"/>
            <a:ext cx="2286000" cy="1905"/>
          </a:xfrm>
          <a:custGeom>
            <a:avLst/>
            <a:gdLst/>
            <a:ahLst/>
            <a:cxnLst/>
            <a:rect l="l" t="t" r="r" b="b"/>
            <a:pathLst>
              <a:path w="2286000" h="1905">
                <a:moveTo>
                  <a:pt x="0" y="0"/>
                </a:moveTo>
                <a:lnTo>
                  <a:pt x="2286000" y="152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8039" y="1607565"/>
            <a:ext cx="8087359" cy="4248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 marR="1007110" indent="5715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 least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squares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00"/>
                </a:solidFill>
                <a:latin typeface="Calibri"/>
                <a:cs typeface="Calibri"/>
              </a:rPr>
              <a:t>estimate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 of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the 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slope </a:t>
            </a:r>
            <a:r>
              <a:rPr sz="3200" spc="-7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00"/>
                </a:solidFill>
                <a:latin typeface="Calibri"/>
                <a:cs typeface="Calibri"/>
              </a:rPr>
              <a:t>coefficient</a:t>
            </a:r>
            <a:r>
              <a:rPr sz="32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10" dirty="0">
                <a:solidFill>
                  <a:srgbClr val="FFFF00"/>
                </a:solidFill>
                <a:latin typeface="Calibri"/>
                <a:cs typeface="Calibri"/>
              </a:rPr>
              <a:t>β</a:t>
            </a:r>
            <a:r>
              <a:rPr sz="3150" spc="15" baseline="-21164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sz="3150" spc="359" baseline="-2116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true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 regression</a:t>
            </a:r>
            <a:r>
              <a:rPr sz="32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line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is</a:t>
            </a:r>
            <a:endParaRPr sz="3200">
              <a:latin typeface="Calibri"/>
              <a:cs typeface="Calibri"/>
            </a:endParaRPr>
          </a:p>
          <a:p>
            <a:pPr marL="1639570">
              <a:lnSpc>
                <a:spcPct val="100000"/>
              </a:lnSpc>
              <a:spcBef>
                <a:spcPts val="770"/>
              </a:spcBef>
            </a:pPr>
            <a:r>
              <a:rPr sz="3200" spc="5" dirty="0">
                <a:solidFill>
                  <a:srgbClr val="FFFF00"/>
                </a:solidFill>
                <a:latin typeface="Calibri"/>
                <a:cs typeface="Calibri"/>
              </a:rPr>
              <a:t>β</a:t>
            </a:r>
            <a:r>
              <a:rPr sz="3150" spc="7" baseline="-21164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sz="3200" spc="5" dirty="0">
                <a:solidFill>
                  <a:srgbClr val="FFFF00"/>
                </a:solidFill>
                <a:latin typeface="Calibri"/>
                <a:cs typeface="Calibri"/>
              </a:rPr>
              <a:t>=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Σ(X</a:t>
            </a:r>
            <a:r>
              <a:rPr sz="3150" spc="-7" baseline="-21164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-X’)(Y</a:t>
            </a:r>
            <a:r>
              <a:rPr sz="3150" spc="-7" baseline="-21164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-Y’)</a:t>
            </a:r>
            <a:endParaRPr sz="3200">
              <a:latin typeface="Calibri"/>
              <a:cs typeface="Calibri"/>
            </a:endParaRPr>
          </a:p>
          <a:p>
            <a:pPr marL="2540635">
              <a:lnSpc>
                <a:spcPct val="100000"/>
              </a:lnSpc>
              <a:spcBef>
                <a:spcPts val="1510"/>
              </a:spcBef>
            </a:pP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Σ</a:t>
            </a:r>
            <a:r>
              <a:rPr sz="32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(X</a:t>
            </a:r>
            <a:r>
              <a:rPr sz="3150" baseline="-21164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-X’)</a:t>
            </a:r>
            <a:r>
              <a:rPr sz="3150" baseline="25132" dirty="0">
                <a:solidFill>
                  <a:srgbClr val="FFFF00"/>
                </a:solidFill>
                <a:latin typeface="Calibri"/>
                <a:cs typeface="Calibri"/>
              </a:rPr>
              <a:t>2</a:t>
            </a:r>
            <a:endParaRPr sz="3150" baseline="25132">
              <a:latin typeface="Calibri"/>
              <a:cs typeface="Calibri"/>
            </a:endParaRPr>
          </a:p>
          <a:p>
            <a:pPr marL="420370" marR="55880" indent="553085">
              <a:lnSpc>
                <a:spcPct val="100000"/>
              </a:lnSpc>
              <a:spcBef>
                <a:spcPts val="965"/>
              </a:spcBef>
            </a:pP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The 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least</a:t>
            </a:r>
            <a:r>
              <a:rPr sz="32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squares</a:t>
            </a:r>
            <a:r>
              <a:rPr sz="32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00"/>
                </a:solidFill>
                <a:latin typeface="Calibri"/>
                <a:cs typeface="Calibri"/>
              </a:rPr>
              <a:t>estimate</a:t>
            </a:r>
            <a:r>
              <a:rPr sz="32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32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00"/>
                </a:solidFill>
                <a:latin typeface="Calibri"/>
                <a:cs typeface="Calibri"/>
              </a:rPr>
              <a:t>intercept </a:t>
            </a:r>
            <a:r>
              <a:rPr sz="3200" spc="-70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10" dirty="0">
                <a:solidFill>
                  <a:srgbClr val="FFFF00"/>
                </a:solidFill>
                <a:latin typeface="Calibri"/>
                <a:cs typeface="Calibri"/>
              </a:rPr>
              <a:t>β</a:t>
            </a:r>
            <a:r>
              <a:rPr sz="3150" spc="15" baseline="-21164" dirty="0">
                <a:solidFill>
                  <a:srgbClr val="FFFF00"/>
                </a:solidFill>
                <a:latin typeface="Calibri"/>
                <a:cs typeface="Calibri"/>
              </a:rPr>
              <a:t>0</a:t>
            </a:r>
            <a:r>
              <a:rPr sz="3150" spc="367" baseline="-2116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of true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regression</a:t>
            </a:r>
            <a:r>
              <a:rPr sz="32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00"/>
                </a:solidFill>
                <a:latin typeface="Calibri"/>
                <a:cs typeface="Calibri"/>
              </a:rPr>
              <a:t>line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is</a:t>
            </a:r>
            <a:endParaRPr sz="3200">
              <a:latin typeface="Calibri"/>
              <a:cs typeface="Calibri"/>
            </a:endParaRPr>
          </a:p>
          <a:p>
            <a:pPr marL="2388235">
              <a:lnSpc>
                <a:spcPct val="100000"/>
              </a:lnSpc>
              <a:spcBef>
                <a:spcPts val="3120"/>
              </a:spcBef>
            </a:pPr>
            <a:r>
              <a:rPr sz="3200" spc="10" dirty="0">
                <a:solidFill>
                  <a:srgbClr val="FFFF00"/>
                </a:solidFill>
                <a:latin typeface="Calibri"/>
                <a:cs typeface="Calibri"/>
              </a:rPr>
              <a:t>β</a:t>
            </a:r>
            <a:r>
              <a:rPr sz="3150" spc="15" baseline="-21164" dirty="0">
                <a:solidFill>
                  <a:srgbClr val="FFFF00"/>
                </a:solidFill>
                <a:latin typeface="Calibri"/>
                <a:cs typeface="Calibri"/>
              </a:rPr>
              <a:t>0</a:t>
            </a:r>
            <a:r>
              <a:rPr sz="3150" spc="330" baseline="-2116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=</a:t>
            </a:r>
            <a:r>
              <a:rPr sz="32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10" dirty="0">
                <a:solidFill>
                  <a:srgbClr val="FFFF00"/>
                </a:solidFill>
                <a:latin typeface="Calibri"/>
                <a:cs typeface="Calibri"/>
              </a:rPr>
              <a:t>Y’</a:t>
            </a:r>
            <a:r>
              <a:rPr sz="3200" dirty="0">
                <a:solidFill>
                  <a:srgbClr val="FFFF00"/>
                </a:solidFill>
                <a:latin typeface="Calibri"/>
                <a:cs typeface="Calibri"/>
              </a:rPr>
              <a:t> –</a:t>
            </a: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200" spc="25" dirty="0">
                <a:solidFill>
                  <a:srgbClr val="FFFF00"/>
                </a:solidFill>
                <a:latin typeface="Calibri"/>
                <a:cs typeface="Calibri"/>
              </a:rPr>
              <a:t>β</a:t>
            </a:r>
            <a:r>
              <a:rPr sz="3150" spc="37" baseline="-21164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sz="3200" spc="25" dirty="0">
                <a:solidFill>
                  <a:srgbClr val="FFFF00"/>
                </a:solidFill>
                <a:latin typeface="Calibri"/>
                <a:cs typeface="Calibri"/>
              </a:rPr>
              <a:t>x’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025"/>
            <a:ext cx="9144000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961" y="991146"/>
            <a:ext cx="8975090" cy="4508500"/>
            <a:chOff x="75961" y="991146"/>
            <a:chExt cx="8975090" cy="4508500"/>
          </a:xfrm>
        </p:grpSpPr>
        <p:sp>
          <p:nvSpPr>
            <p:cNvPr id="3" name="object 3"/>
            <p:cNvSpPr/>
            <p:nvPr/>
          </p:nvSpPr>
          <p:spPr>
            <a:xfrm>
              <a:off x="83581" y="998766"/>
              <a:ext cx="8959850" cy="4493260"/>
            </a:xfrm>
            <a:custGeom>
              <a:avLst/>
              <a:gdLst/>
              <a:ahLst/>
              <a:cxnLst/>
              <a:rect l="l" t="t" r="r" b="b"/>
              <a:pathLst>
                <a:path w="8959850" h="4493260">
                  <a:moveTo>
                    <a:pt x="8959539" y="0"/>
                  </a:moveTo>
                  <a:lnTo>
                    <a:pt x="0" y="0"/>
                  </a:lnTo>
                  <a:lnTo>
                    <a:pt x="0" y="4492719"/>
                  </a:lnTo>
                  <a:lnTo>
                    <a:pt x="8959539" y="4492719"/>
                  </a:lnTo>
                  <a:lnTo>
                    <a:pt x="895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81" y="998766"/>
              <a:ext cx="8959850" cy="4493260"/>
            </a:xfrm>
            <a:custGeom>
              <a:avLst/>
              <a:gdLst/>
              <a:ahLst/>
              <a:cxnLst/>
              <a:rect l="l" t="t" r="r" b="b"/>
              <a:pathLst>
                <a:path w="8959850" h="4493260">
                  <a:moveTo>
                    <a:pt x="0" y="4492719"/>
                  </a:moveTo>
                  <a:lnTo>
                    <a:pt x="8959539" y="4492719"/>
                  </a:lnTo>
                  <a:lnTo>
                    <a:pt x="8959539" y="0"/>
                  </a:lnTo>
                  <a:lnTo>
                    <a:pt x="0" y="0"/>
                  </a:lnTo>
                  <a:lnTo>
                    <a:pt x="0" y="4492719"/>
                  </a:lnTo>
                  <a:close/>
                </a:path>
              </a:pathLst>
            </a:custGeom>
            <a:ln w="146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0489" y="1908398"/>
              <a:ext cx="7837805" cy="2943860"/>
            </a:xfrm>
            <a:custGeom>
              <a:avLst/>
              <a:gdLst/>
              <a:ahLst/>
              <a:cxnLst/>
              <a:rect l="l" t="t" r="r" b="b"/>
              <a:pathLst>
                <a:path w="7837805" h="2943860">
                  <a:moveTo>
                    <a:pt x="7837662" y="0"/>
                  </a:moveTo>
                  <a:lnTo>
                    <a:pt x="0" y="0"/>
                  </a:lnTo>
                  <a:lnTo>
                    <a:pt x="0" y="2943246"/>
                  </a:lnTo>
                  <a:lnTo>
                    <a:pt x="7837662" y="2943246"/>
                  </a:lnTo>
                  <a:lnTo>
                    <a:pt x="783766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8840" y="1908403"/>
              <a:ext cx="7820659" cy="2588260"/>
            </a:xfrm>
            <a:custGeom>
              <a:avLst/>
              <a:gdLst/>
              <a:ahLst/>
              <a:cxnLst/>
              <a:rect l="l" t="t" r="r" b="b"/>
              <a:pathLst>
                <a:path w="7820659" h="2588260">
                  <a:moveTo>
                    <a:pt x="7820457" y="2573502"/>
                  </a:moveTo>
                  <a:lnTo>
                    <a:pt x="0" y="2573502"/>
                  </a:lnTo>
                  <a:lnTo>
                    <a:pt x="0" y="2587675"/>
                  </a:lnTo>
                  <a:lnTo>
                    <a:pt x="7820457" y="2587675"/>
                  </a:lnTo>
                  <a:lnTo>
                    <a:pt x="7820457" y="2573502"/>
                  </a:lnTo>
                  <a:close/>
                </a:path>
                <a:path w="7820659" h="2588260">
                  <a:moveTo>
                    <a:pt x="7820457" y="2203780"/>
                  </a:moveTo>
                  <a:lnTo>
                    <a:pt x="0" y="2203780"/>
                  </a:lnTo>
                  <a:lnTo>
                    <a:pt x="0" y="2217953"/>
                  </a:lnTo>
                  <a:lnTo>
                    <a:pt x="7820457" y="2217953"/>
                  </a:lnTo>
                  <a:lnTo>
                    <a:pt x="7820457" y="2203780"/>
                  </a:lnTo>
                  <a:close/>
                </a:path>
                <a:path w="7820659" h="2588260">
                  <a:moveTo>
                    <a:pt x="7820457" y="1834464"/>
                  </a:moveTo>
                  <a:lnTo>
                    <a:pt x="0" y="1834464"/>
                  </a:lnTo>
                  <a:lnTo>
                    <a:pt x="0" y="1848650"/>
                  </a:lnTo>
                  <a:lnTo>
                    <a:pt x="7820457" y="1848650"/>
                  </a:lnTo>
                  <a:lnTo>
                    <a:pt x="7820457" y="1834464"/>
                  </a:lnTo>
                  <a:close/>
                </a:path>
                <a:path w="7820659" h="2588260">
                  <a:moveTo>
                    <a:pt x="7820457" y="1478902"/>
                  </a:moveTo>
                  <a:lnTo>
                    <a:pt x="0" y="1478902"/>
                  </a:lnTo>
                  <a:lnTo>
                    <a:pt x="0" y="1493075"/>
                  </a:lnTo>
                  <a:lnTo>
                    <a:pt x="7820457" y="1493075"/>
                  </a:lnTo>
                  <a:lnTo>
                    <a:pt x="7820457" y="1478902"/>
                  </a:lnTo>
                  <a:close/>
                </a:path>
                <a:path w="7820659" h="2588260">
                  <a:moveTo>
                    <a:pt x="7820457" y="1109103"/>
                  </a:moveTo>
                  <a:lnTo>
                    <a:pt x="0" y="1109103"/>
                  </a:lnTo>
                  <a:lnTo>
                    <a:pt x="0" y="1123276"/>
                  </a:lnTo>
                  <a:lnTo>
                    <a:pt x="7820457" y="1123276"/>
                  </a:lnTo>
                  <a:lnTo>
                    <a:pt x="7820457" y="1109103"/>
                  </a:lnTo>
                  <a:close/>
                </a:path>
                <a:path w="7820659" h="2588260">
                  <a:moveTo>
                    <a:pt x="7820457" y="739457"/>
                  </a:moveTo>
                  <a:lnTo>
                    <a:pt x="0" y="739457"/>
                  </a:lnTo>
                  <a:lnTo>
                    <a:pt x="0" y="753630"/>
                  </a:lnTo>
                  <a:lnTo>
                    <a:pt x="7820457" y="753630"/>
                  </a:lnTo>
                  <a:lnTo>
                    <a:pt x="7820457" y="739457"/>
                  </a:lnTo>
                  <a:close/>
                </a:path>
                <a:path w="7820659" h="2588260">
                  <a:moveTo>
                    <a:pt x="7820457" y="369646"/>
                  </a:moveTo>
                  <a:lnTo>
                    <a:pt x="0" y="369646"/>
                  </a:lnTo>
                  <a:lnTo>
                    <a:pt x="0" y="383819"/>
                  </a:lnTo>
                  <a:lnTo>
                    <a:pt x="7820457" y="383819"/>
                  </a:lnTo>
                  <a:lnTo>
                    <a:pt x="7820457" y="369646"/>
                  </a:lnTo>
                  <a:close/>
                </a:path>
                <a:path w="7820659" h="2588260">
                  <a:moveTo>
                    <a:pt x="7820457" y="0"/>
                  </a:moveTo>
                  <a:lnTo>
                    <a:pt x="0" y="0"/>
                  </a:lnTo>
                  <a:lnTo>
                    <a:pt x="0" y="14173"/>
                  </a:lnTo>
                  <a:lnTo>
                    <a:pt x="7820457" y="14173"/>
                  </a:lnTo>
                  <a:lnTo>
                    <a:pt x="7820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8848" y="1908399"/>
              <a:ext cx="7820659" cy="14604"/>
            </a:xfrm>
            <a:custGeom>
              <a:avLst/>
              <a:gdLst/>
              <a:ahLst/>
              <a:cxnLst/>
              <a:rect l="l" t="t" r="r" b="b"/>
              <a:pathLst>
                <a:path w="7820659" h="14605">
                  <a:moveTo>
                    <a:pt x="0" y="14174"/>
                  </a:moveTo>
                  <a:lnTo>
                    <a:pt x="7820452" y="14174"/>
                  </a:lnTo>
                  <a:lnTo>
                    <a:pt x="7820452" y="0"/>
                  </a:lnTo>
                  <a:lnTo>
                    <a:pt x="0" y="0"/>
                  </a:lnTo>
                  <a:lnTo>
                    <a:pt x="0" y="14174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8848" y="1915486"/>
              <a:ext cx="7837805" cy="2943860"/>
            </a:xfrm>
            <a:custGeom>
              <a:avLst/>
              <a:gdLst/>
              <a:ahLst/>
              <a:cxnLst/>
              <a:rect l="l" t="t" r="r" b="b"/>
              <a:pathLst>
                <a:path w="7837805" h="2943860">
                  <a:moveTo>
                    <a:pt x="7837625" y="0"/>
                  </a:moveTo>
                  <a:lnTo>
                    <a:pt x="7837625" y="2929068"/>
                  </a:lnTo>
                </a:path>
                <a:path w="7837805" h="2943860">
                  <a:moveTo>
                    <a:pt x="7837625" y="2943246"/>
                  </a:moveTo>
                  <a:lnTo>
                    <a:pt x="16719" y="2943246"/>
                  </a:lnTo>
                </a:path>
                <a:path w="7837805" h="2943860">
                  <a:moveTo>
                    <a:pt x="0" y="2943246"/>
                  </a:moveTo>
                  <a:lnTo>
                    <a:pt x="0" y="14561"/>
                  </a:lnTo>
                </a:path>
              </a:pathLst>
            </a:custGeom>
            <a:ln w="1544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269" y="1915486"/>
              <a:ext cx="7921625" cy="3014980"/>
            </a:xfrm>
            <a:custGeom>
              <a:avLst/>
              <a:gdLst/>
              <a:ahLst/>
              <a:cxnLst/>
              <a:rect l="l" t="t" r="r" b="b"/>
              <a:pathLst>
                <a:path w="7921625" h="3014979">
                  <a:moveTo>
                    <a:pt x="83579" y="0"/>
                  </a:moveTo>
                  <a:lnTo>
                    <a:pt x="83579" y="2929068"/>
                  </a:lnTo>
                </a:path>
                <a:path w="7921625" h="3014979">
                  <a:moveTo>
                    <a:pt x="0" y="2943246"/>
                  </a:moveTo>
                  <a:lnTo>
                    <a:pt x="66859" y="2943246"/>
                  </a:lnTo>
                </a:path>
                <a:path w="7921625" h="3014979">
                  <a:moveTo>
                    <a:pt x="0" y="2573504"/>
                  </a:moveTo>
                  <a:lnTo>
                    <a:pt x="66859" y="2573504"/>
                  </a:lnTo>
                </a:path>
                <a:path w="7921625" h="3014979">
                  <a:moveTo>
                    <a:pt x="0" y="2203778"/>
                  </a:moveTo>
                  <a:lnTo>
                    <a:pt x="66859" y="2203778"/>
                  </a:lnTo>
                </a:path>
                <a:path w="7921625" h="3014979">
                  <a:moveTo>
                    <a:pt x="0" y="1834468"/>
                  </a:moveTo>
                  <a:lnTo>
                    <a:pt x="66859" y="1834468"/>
                  </a:lnTo>
                </a:path>
                <a:path w="7921625" h="3014979">
                  <a:moveTo>
                    <a:pt x="0" y="1478904"/>
                  </a:moveTo>
                  <a:lnTo>
                    <a:pt x="66859" y="1478904"/>
                  </a:lnTo>
                </a:path>
                <a:path w="7921625" h="3014979">
                  <a:moveTo>
                    <a:pt x="0" y="1109098"/>
                  </a:moveTo>
                  <a:lnTo>
                    <a:pt x="66859" y="1109098"/>
                  </a:lnTo>
                </a:path>
                <a:path w="7921625" h="3014979">
                  <a:moveTo>
                    <a:pt x="0" y="739452"/>
                  </a:moveTo>
                  <a:lnTo>
                    <a:pt x="66859" y="739452"/>
                  </a:lnTo>
                </a:path>
                <a:path w="7921625" h="3014979">
                  <a:moveTo>
                    <a:pt x="0" y="369646"/>
                  </a:moveTo>
                  <a:lnTo>
                    <a:pt x="66859" y="369646"/>
                  </a:lnTo>
                </a:path>
                <a:path w="7921625" h="3014979">
                  <a:moveTo>
                    <a:pt x="0" y="0"/>
                  </a:moveTo>
                  <a:lnTo>
                    <a:pt x="66859" y="0"/>
                  </a:lnTo>
                </a:path>
                <a:path w="7921625" h="3014979">
                  <a:moveTo>
                    <a:pt x="83579" y="2943246"/>
                  </a:moveTo>
                  <a:lnTo>
                    <a:pt x="7904032" y="2943246"/>
                  </a:lnTo>
                </a:path>
                <a:path w="7921625" h="3014979">
                  <a:moveTo>
                    <a:pt x="83579" y="3014519"/>
                  </a:moveTo>
                  <a:lnTo>
                    <a:pt x="83579" y="2957424"/>
                  </a:lnTo>
                </a:path>
                <a:path w="7921625" h="3014979">
                  <a:moveTo>
                    <a:pt x="1389787" y="3014519"/>
                  </a:moveTo>
                  <a:lnTo>
                    <a:pt x="1389787" y="2957424"/>
                  </a:lnTo>
                </a:path>
                <a:path w="7921625" h="3014979">
                  <a:moveTo>
                    <a:pt x="2696033" y="3014519"/>
                  </a:moveTo>
                  <a:lnTo>
                    <a:pt x="2696033" y="2957424"/>
                  </a:lnTo>
                </a:path>
                <a:path w="7921625" h="3014979">
                  <a:moveTo>
                    <a:pt x="4002090" y="3014519"/>
                  </a:moveTo>
                  <a:lnTo>
                    <a:pt x="4002090" y="2957424"/>
                  </a:lnTo>
                </a:path>
                <a:path w="7921625" h="3014979">
                  <a:moveTo>
                    <a:pt x="5308335" y="3014519"/>
                  </a:moveTo>
                  <a:lnTo>
                    <a:pt x="5308335" y="2957424"/>
                  </a:lnTo>
                </a:path>
                <a:path w="7921625" h="3014979">
                  <a:moveTo>
                    <a:pt x="6614581" y="3014519"/>
                  </a:moveTo>
                  <a:lnTo>
                    <a:pt x="6614581" y="2957424"/>
                  </a:lnTo>
                </a:path>
                <a:path w="7921625" h="3014979">
                  <a:moveTo>
                    <a:pt x="7921204" y="3014519"/>
                  </a:moveTo>
                  <a:lnTo>
                    <a:pt x="7921204" y="2957424"/>
                  </a:lnTo>
                </a:path>
              </a:pathLst>
            </a:custGeom>
            <a:ln w="15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8326" y="3692828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0" y="42565"/>
                  </a:lnTo>
                  <a:lnTo>
                    <a:pt x="50196" y="85450"/>
                  </a:lnTo>
                  <a:lnTo>
                    <a:pt x="100393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98326" y="3692828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100393" y="42565"/>
                  </a:lnTo>
                  <a:lnTo>
                    <a:pt x="50196" y="8545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42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50663" y="3579054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0" y="42885"/>
                  </a:lnTo>
                  <a:lnTo>
                    <a:pt x="50196" y="85450"/>
                  </a:lnTo>
                  <a:lnTo>
                    <a:pt x="100204" y="4288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50663" y="3579054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100204" y="42885"/>
                  </a:lnTo>
                  <a:lnTo>
                    <a:pt x="50196" y="85450"/>
                  </a:lnTo>
                  <a:lnTo>
                    <a:pt x="0" y="42885"/>
                  </a:lnTo>
                  <a:lnTo>
                    <a:pt x="50196" y="0"/>
                  </a:lnTo>
                  <a:close/>
                </a:path>
              </a:pathLst>
            </a:custGeom>
            <a:ln w="1524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51261" y="3493923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574" y="0"/>
                  </a:moveTo>
                  <a:lnTo>
                    <a:pt x="0" y="42565"/>
                  </a:lnTo>
                  <a:lnTo>
                    <a:pt x="50574" y="85130"/>
                  </a:lnTo>
                  <a:lnTo>
                    <a:pt x="100770" y="42565"/>
                  </a:lnTo>
                  <a:lnTo>
                    <a:pt x="50574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51261" y="3493923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574" y="0"/>
                  </a:moveTo>
                  <a:lnTo>
                    <a:pt x="100770" y="42565"/>
                  </a:lnTo>
                  <a:lnTo>
                    <a:pt x="50574" y="85130"/>
                  </a:lnTo>
                  <a:lnTo>
                    <a:pt x="0" y="42565"/>
                  </a:lnTo>
                  <a:lnTo>
                    <a:pt x="50574" y="0"/>
                  </a:lnTo>
                  <a:close/>
                </a:path>
              </a:pathLst>
            </a:custGeom>
            <a:ln w="1523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5433" y="3308940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0" y="42565"/>
                  </a:lnTo>
                  <a:lnTo>
                    <a:pt x="50196" y="85450"/>
                  </a:lnTo>
                  <a:lnTo>
                    <a:pt x="100204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85433" y="3308940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100204" y="42565"/>
                  </a:lnTo>
                  <a:lnTo>
                    <a:pt x="50196" y="8545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4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3408" y="3081392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0" y="42885"/>
                  </a:lnTo>
                  <a:lnTo>
                    <a:pt x="50196" y="85450"/>
                  </a:lnTo>
                  <a:lnTo>
                    <a:pt x="100770" y="4288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3408" y="3081392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100770" y="42885"/>
                  </a:lnTo>
                  <a:lnTo>
                    <a:pt x="50196" y="85450"/>
                  </a:lnTo>
                  <a:lnTo>
                    <a:pt x="0" y="42885"/>
                  </a:lnTo>
                  <a:lnTo>
                    <a:pt x="50196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37769" y="3166842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007" y="0"/>
                  </a:moveTo>
                  <a:lnTo>
                    <a:pt x="0" y="42405"/>
                  </a:lnTo>
                  <a:lnTo>
                    <a:pt x="50007" y="85450"/>
                  </a:lnTo>
                  <a:lnTo>
                    <a:pt x="100204" y="42405"/>
                  </a:lnTo>
                  <a:lnTo>
                    <a:pt x="50007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37769" y="3166842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007" y="0"/>
                  </a:moveTo>
                  <a:lnTo>
                    <a:pt x="100204" y="42405"/>
                  </a:lnTo>
                  <a:lnTo>
                    <a:pt x="50007" y="85450"/>
                  </a:lnTo>
                  <a:lnTo>
                    <a:pt x="0" y="42405"/>
                  </a:lnTo>
                  <a:lnTo>
                    <a:pt x="50007" y="0"/>
                  </a:lnTo>
                  <a:close/>
                </a:path>
              </a:pathLst>
            </a:custGeom>
            <a:ln w="1524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38745" y="2839922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0" y="42565"/>
                  </a:lnTo>
                  <a:lnTo>
                    <a:pt x="50196" y="85130"/>
                  </a:lnTo>
                  <a:lnTo>
                    <a:pt x="100393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38745" y="2839922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100393" y="42565"/>
                  </a:lnTo>
                  <a:lnTo>
                    <a:pt x="50196" y="8513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22547" y="2683262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0" y="42885"/>
                  </a:lnTo>
                  <a:lnTo>
                    <a:pt x="50196" y="85450"/>
                  </a:lnTo>
                  <a:lnTo>
                    <a:pt x="100770" y="4288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22547" y="2683262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100770" y="42885"/>
                  </a:lnTo>
                  <a:lnTo>
                    <a:pt x="50196" y="85450"/>
                  </a:lnTo>
                  <a:lnTo>
                    <a:pt x="0" y="42885"/>
                  </a:lnTo>
                  <a:lnTo>
                    <a:pt x="50196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56909" y="2512841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007" y="0"/>
                  </a:moveTo>
                  <a:lnTo>
                    <a:pt x="0" y="42405"/>
                  </a:lnTo>
                  <a:lnTo>
                    <a:pt x="50007" y="85450"/>
                  </a:lnTo>
                  <a:lnTo>
                    <a:pt x="100204" y="42405"/>
                  </a:lnTo>
                  <a:lnTo>
                    <a:pt x="50007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56909" y="2512841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007" y="0"/>
                  </a:moveTo>
                  <a:lnTo>
                    <a:pt x="100204" y="42405"/>
                  </a:lnTo>
                  <a:lnTo>
                    <a:pt x="50007" y="85450"/>
                  </a:lnTo>
                  <a:lnTo>
                    <a:pt x="0" y="42405"/>
                  </a:lnTo>
                  <a:lnTo>
                    <a:pt x="50007" y="0"/>
                  </a:lnTo>
                  <a:close/>
                </a:path>
              </a:pathLst>
            </a:custGeom>
            <a:ln w="1524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23712" y="2569488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0" y="42885"/>
                  </a:lnTo>
                  <a:lnTo>
                    <a:pt x="50196" y="85450"/>
                  </a:lnTo>
                  <a:lnTo>
                    <a:pt x="100204" y="4288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3712" y="2569488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100204" y="42885"/>
                  </a:lnTo>
                  <a:lnTo>
                    <a:pt x="50196" y="85450"/>
                  </a:lnTo>
                  <a:lnTo>
                    <a:pt x="0" y="42885"/>
                  </a:lnTo>
                  <a:lnTo>
                    <a:pt x="50196" y="0"/>
                  </a:lnTo>
                  <a:close/>
                </a:path>
              </a:pathLst>
            </a:custGeom>
            <a:ln w="1524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90514" y="2427390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0" y="42885"/>
                  </a:lnTo>
                  <a:lnTo>
                    <a:pt x="50196" y="85450"/>
                  </a:lnTo>
                  <a:lnTo>
                    <a:pt x="100770" y="4288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90514" y="2427390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100770" y="42885"/>
                  </a:lnTo>
                  <a:lnTo>
                    <a:pt x="50196" y="85450"/>
                  </a:lnTo>
                  <a:lnTo>
                    <a:pt x="0" y="42885"/>
                  </a:lnTo>
                  <a:lnTo>
                    <a:pt x="50196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5433" y="3408472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0" y="42565"/>
                  </a:lnTo>
                  <a:lnTo>
                    <a:pt x="50196" y="85450"/>
                  </a:lnTo>
                  <a:lnTo>
                    <a:pt x="100204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85433" y="3408472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196" y="0"/>
                  </a:moveTo>
                  <a:lnTo>
                    <a:pt x="100204" y="42565"/>
                  </a:lnTo>
                  <a:lnTo>
                    <a:pt x="50196" y="8545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4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6048" y="2313936"/>
              <a:ext cx="100330" cy="85090"/>
            </a:xfrm>
            <a:custGeom>
              <a:avLst/>
              <a:gdLst/>
              <a:ahLst/>
              <a:cxnLst/>
              <a:rect l="l" t="t" r="r" b="b"/>
              <a:pathLst>
                <a:path w="100329" h="85089">
                  <a:moveTo>
                    <a:pt x="50007" y="0"/>
                  </a:moveTo>
                  <a:lnTo>
                    <a:pt x="0" y="42565"/>
                  </a:lnTo>
                  <a:lnTo>
                    <a:pt x="50007" y="84970"/>
                  </a:lnTo>
                  <a:lnTo>
                    <a:pt x="100204" y="42565"/>
                  </a:lnTo>
                  <a:lnTo>
                    <a:pt x="50007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6048" y="2313936"/>
              <a:ext cx="100330" cy="85090"/>
            </a:xfrm>
            <a:custGeom>
              <a:avLst/>
              <a:gdLst/>
              <a:ahLst/>
              <a:cxnLst/>
              <a:rect l="l" t="t" r="r" b="b"/>
              <a:pathLst>
                <a:path w="100329" h="85089">
                  <a:moveTo>
                    <a:pt x="50007" y="0"/>
                  </a:moveTo>
                  <a:lnTo>
                    <a:pt x="100204" y="42565"/>
                  </a:lnTo>
                  <a:lnTo>
                    <a:pt x="50007" y="84970"/>
                  </a:lnTo>
                  <a:lnTo>
                    <a:pt x="0" y="42565"/>
                  </a:lnTo>
                  <a:lnTo>
                    <a:pt x="50007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09654" y="2398907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0" y="43045"/>
                  </a:lnTo>
                  <a:lnTo>
                    <a:pt x="50196" y="85450"/>
                  </a:lnTo>
                  <a:lnTo>
                    <a:pt x="100770" y="4304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09654" y="2398907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100770" y="43045"/>
                  </a:lnTo>
                  <a:lnTo>
                    <a:pt x="50196" y="85450"/>
                  </a:lnTo>
                  <a:lnTo>
                    <a:pt x="0" y="43045"/>
                  </a:lnTo>
                  <a:lnTo>
                    <a:pt x="50196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90514" y="2484357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0" y="42565"/>
                  </a:lnTo>
                  <a:lnTo>
                    <a:pt x="50196" y="85130"/>
                  </a:lnTo>
                  <a:lnTo>
                    <a:pt x="100770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90514" y="2484357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5" h="85725">
                  <a:moveTo>
                    <a:pt x="50196" y="0"/>
                  </a:moveTo>
                  <a:lnTo>
                    <a:pt x="100770" y="42565"/>
                  </a:lnTo>
                  <a:lnTo>
                    <a:pt x="50196" y="8513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33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55744" y="2740389"/>
              <a:ext cx="100965" cy="85090"/>
            </a:xfrm>
            <a:custGeom>
              <a:avLst/>
              <a:gdLst/>
              <a:ahLst/>
              <a:cxnLst/>
              <a:rect l="l" t="t" r="r" b="b"/>
              <a:pathLst>
                <a:path w="100965" h="85089">
                  <a:moveTo>
                    <a:pt x="50196" y="0"/>
                  </a:moveTo>
                  <a:lnTo>
                    <a:pt x="0" y="42565"/>
                  </a:lnTo>
                  <a:lnTo>
                    <a:pt x="50196" y="84970"/>
                  </a:lnTo>
                  <a:lnTo>
                    <a:pt x="100393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55744" y="2740389"/>
              <a:ext cx="100965" cy="85090"/>
            </a:xfrm>
            <a:custGeom>
              <a:avLst/>
              <a:gdLst/>
              <a:ahLst/>
              <a:cxnLst/>
              <a:rect l="l" t="t" r="r" b="b"/>
              <a:pathLst>
                <a:path w="100965" h="85089">
                  <a:moveTo>
                    <a:pt x="50196" y="0"/>
                  </a:moveTo>
                  <a:lnTo>
                    <a:pt x="100393" y="42565"/>
                  </a:lnTo>
                  <a:lnTo>
                    <a:pt x="50196" y="8497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3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71375" y="2910810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0" y="42565"/>
                  </a:lnTo>
                  <a:lnTo>
                    <a:pt x="50196" y="85450"/>
                  </a:lnTo>
                  <a:lnTo>
                    <a:pt x="100770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71375" y="2910810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100770" y="42565"/>
                  </a:lnTo>
                  <a:lnTo>
                    <a:pt x="50196" y="8545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22547" y="2712066"/>
              <a:ext cx="100965" cy="85090"/>
            </a:xfrm>
            <a:custGeom>
              <a:avLst/>
              <a:gdLst/>
              <a:ahLst/>
              <a:cxnLst/>
              <a:rect l="l" t="t" r="r" b="b"/>
              <a:pathLst>
                <a:path w="100965" h="85089">
                  <a:moveTo>
                    <a:pt x="50196" y="0"/>
                  </a:moveTo>
                  <a:lnTo>
                    <a:pt x="0" y="42405"/>
                  </a:lnTo>
                  <a:lnTo>
                    <a:pt x="50196" y="84970"/>
                  </a:lnTo>
                  <a:lnTo>
                    <a:pt x="100770" y="4240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22547" y="2712066"/>
              <a:ext cx="100965" cy="85090"/>
            </a:xfrm>
            <a:custGeom>
              <a:avLst/>
              <a:gdLst/>
              <a:ahLst/>
              <a:cxnLst/>
              <a:rect l="l" t="t" r="r" b="b"/>
              <a:pathLst>
                <a:path w="100965" h="85089">
                  <a:moveTo>
                    <a:pt x="50196" y="0"/>
                  </a:moveTo>
                  <a:lnTo>
                    <a:pt x="100770" y="42405"/>
                  </a:lnTo>
                  <a:lnTo>
                    <a:pt x="50196" y="84970"/>
                  </a:lnTo>
                  <a:lnTo>
                    <a:pt x="0" y="42405"/>
                  </a:lnTo>
                  <a:lnTo>
                    <a:pt x="50196" y="0"/>
                  </a:lnTo>
                  <a:close/>
                </a:path>
              </a:pathLst>
            </a:custGeom>
            <a:ln w="1523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03408" y="3152600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0" y="42565"/>
                  </a:lnTo>
                  <a:lnTo>
                    <a:pt x="50196" y="85450"/>
                  </a:lnTo>
                  <a:lnTo>
                    <a:pt x="100770" y="42565"/>
                  </a:lnTo>
                  <a:lnTo>
                    <a:pt x="50196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03408" y="3152600"/>
              <a:ext cx="100965" cy="85725"/>
            </a:xfrm>
            <a:custGeom>
              <a:avLst/>
              <a:gdLst/>
              <a:ahLst/>
              <a:cxnLst/>
              <a:rect l="l" t="t" r="r" b="b"/>
              <a:pathLst>
                <a:path w="100964" h="85725">
                  <a:moveTo>
                    <a:pt x="50196" y="0"/>
                  </a:moveTo>
                  <a:lnTo>
                    <a:pt x="100770" y="42565"/>
                  </a:lnTo>
                  <a:lnTo>
                    <a:pt x="50196" y="85450"/>
                  </a:lnTo>
                  <a:lnTo>
                    <a:pt x="0" y="42565"/>
                  </a:lnTo>
                  <a:lnTo>
                    <a:pt x="50196" y="0"/>
                  </a:lnTo>
                  <a:close/>
                </a:path>
              </a:pathLst>
            </a:custGeom>
            <a:ln w="15238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37769" y="3238051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007" y="0"/>
                  </a:moveTo>
                  <a:lnTo>
                    <a:pt x="0" y="42565"/>
                  </a:lnTo>
                  <a:lnTo>
                    <a:pt x="50007" y="85130"/>
                  </a:lnTo>
                  <a:lnTo>
                    <a:pt x="100204" y="42565"/>
                  </a:lnTo>
                  <a:lnTo>
                    <a:pt x="50007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37769" y="3238051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50007" y="0"/>
                  </a:moveTo>
                  <a:lnTo>
                    <a:pt x="100204" y="42565"/>
                  </a:lnTo>
                  <a:lnTo>
                    <a:pt x="50007" y="85130"/>
                  </a:lnTo>
                  <a:lnTo>
                    <a:pt x="0" y="42565"/>
                  </a:lnTo>
                  <a:lnTo>
                    <a:pt x="50007" y="0"/>
                  </a:lnTo>
                  <a:close/>
                </a:path>
              </a:pathLst>
            </a:custGeom>
            <a:ln w="1524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35630" y="3366067"/>
              <a:ext cx="100965" cy="85090"/>
            </a:xfrm>
            <a:custGeom>
              <a:avLst/>
              <a:gdLst/>
              <a:ahLst/>
              <a:cxnLst/>
              <a:rect l="l" t="t" r="r" b="b"/>
              <a:pathLst>
                <a:path w="100964" h="85089">
                  <a:moveTo>
                    <a:pt x="50007" y="0"/>
                  </a:moveTo>
                  <a:lnTo>
                    <a:pt x="0" y="42405"/>
                  </a:lnTo>
                  <a:lnTo>
                    <a:pt x="50007" y="84970"/>
                  </a:lnTo>
                  <a:lnTo>
                    <a:pt x="100770" y="42405"/>
                  </a:lnTo>
                  <a:lnTo>
                    <a:pt x="50007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35630" y="3366067"/>
              <a:ext cx="100965" cy="85090"/>
            </a:xfrm>
            <a:custGeom>
              <a:avLst/>
              <a:gdLst/>
              <a:ahLst/>
              <a:cxnLst/>
              <a:rect l="l" t="t" r="r" b="b"/>
              <a:pathLst>
                <a:path w="100964" h="85089">
                  <a:moveTo>
                    <a:pt x="50007" y="0"/>
                  </a:moveTo>
                  <a:lnTo>
                    <a:pt x="100770" y="42405"/>
                  </a:lnTo>
                  <a:lnTo>
                    <a:pt x="50007" y="84970"/>
                  </a:lnTo>
                  <a:lnTo>
                    <a:pt x="0" y="42405"/>
                  </a:lnTo>
                  <a:lnTo>
                    <a:pt x="50007" y="0"/>
                  </a:lnTo>
                  <a:close/>
                </a:path>
              </a:pathLst>
            </a:custGeom>
            <a:ln w="1523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40220" y="2249768"/>
              <a:ext cx="2411730" cy="1649730"/>
            </a:xfrm>
            <a:custGeom>
              <a:avLst/>
              <a:gdLst/>
              <a:ahLst/>
              <a:cxnLst/>
              <a:rect l="l" t="t" r="r" b="b"/>
              <a:pathLst>
                <a:path w="2411729" h="1649729">
                  <a:moveTo>
                    <a:pt x="0" y="1649325"/>
                  </a:moveTo>
                  <a:lnTo>
                    <a:pt x="117377" y="1563874"/>
                  </a:lnTo>
                </a:path>
                <a:path w="2411729" h="1649729">
                  <a:moveTo>
                    <a:pt x="117377" y="1563874"/>
                  </a:moveTo>
                  <a:lnTo>
                    <a:pt x="234376" y="1493145"/>
                  </a:lnTo>
                </a:path>
                <a:path w="2411729" h="1649729">
                  <a:moveTo>
                    <a:pt x="234376" y="1493145"/>
                  </a:moveTo>
                  <a:lnTo>
                    <a:pt x="351942" y="1407695"/>
                  </a:lnTo>
                </a:path>
                <a:path w="2411729" h="1649729">
                  <a:moveTo>
                    <a:pt x="351942" y="1407695"/>
                  </a:moveTo>
                  <a:lnTo>
                    <a:pt x="485549" y="1322244"/>
                  </a:lnTo>
                </a:path>
                <a:path w="2411729" h="1649729">
                  <a:moveTo>
                    <a:pt x="485549" y="1322244"/>
                  </a:moveTo>
                  <a:lnTo>
                    <a:pt x="602737" y="1237114"/>
                  </a:lnTo>
                </a:path>
                <a:path w="2411729" h="1649729">
                  <a:moveTo>
                    <a:pt x="602737" y="1237114"/>
                  </a:moveTo>
                  <a:lnTo>
                    <a:pt x="720114" y="1151663"/>
                  </a:lnTo>
                </a:path>
                <a:path w="2411729" h="1649729">
                  <a:moveTo>
                    <a:pt x="720114" y="1151663"/>
                  </a:moveTo>
                  <a:lnTo>
                    <a:pt x="837114" y="1066212"/>
                  </a:lnTo>
                </a:path>
                <a:path w="2411729" h="1649729">
                  <a:moveTo>
                    <a:pt x="837114" y="1066212"/>
                  </a:moveTo>
                  <a:lnTo>
                    <a:pt x="954680" y="995323"/>
                  </a:lnTo>
                </a:path>
                <a:path w="2411729" h="1649729">
                  <a:moveTo>
                    <a:pt x="954680" y="995323"/>
                  </a:moveTo>
                  <a:lnTo>
                    <a:pt x="1088286" y="909873"/>
                  </a:lnTo>
                </a:path>
                <a:path w="2411729" h="1649729">
                  <a:moveTo>
                    <a:pt x="1088286" y="909873"/>
                  </a:moveTo>
                  <a:lnTo>
                    <a:pt x="1205852" y="824422"/>
                  </a:lnTo>
                </a:path>
                <a:path w="2411729" h="1649729">
                  <a:moveTo>
                    <a:pt x="1205852" y="824422"/>
                  </a:moveTo>
                  <a:lnTo>
                    <a:pt x="1322852" y="739452"/>
                  </a:lnTo>
                </a:path>
                <a:path w="2411729" h="1649729">
                  <a:moveTo>
                    <a:pt x="1322852" y="739452"/>
                  </a:moveTo>
                  <a:lnTo>
                    <a:pt x="1440418" y="654001"/>
                  </a:lnTo>
                </a:path>
                <a:path w="2411729" h="1649729">
                  <a:moveTo>
                    <a:pt x="1440418" y="654001"/>
                  </a:moveTo>
                  <a:lnTo>
                    <a:pt x="1557417" y="583112"/>
                  </a:lnTo>
                </a:path>
                <a:path w="2411729" h="1649729">
                  <a:moveTo>
                    <a:pt x="1557417" y="583112"/>
                  </a:moveTo>
                  <a:lnTo>
                    <a:pt x="1691590" y="497661"/>
                  </a:lnTo>
                </a:path>
                <a:path w="2411729" h="1649729">
                  <a:moveTo>
                    <a:pt x="1691590" y="497661"/>
                  </a:moveTo>
                  <a:lnTo>
                    <a:pt x="1808589" y="412211"/>
                  </a:lnTo>
                </a:path>
                <a:path w="2411729" h="1649729">
                  <a:moveTo>
                    <a:pt x="1808589" y="412211"/>
                  </a:moveTo>
                  <a:lnTo>
                    <a:pt x="1925967" y="327240"/>
                  </a:lnTo>
                </a:path>
                <a:path w="2411729" h="1649729">
                  <a:moveTo>
                    <a:pt x="1925967" y="327240"/>
                  </a:moveTo>
                  <a:lnTo>
                    <a:pt x="2042966" y="241790"/>
                  </a:lnTo>
                </a:path>
                <a:path w="2411729" h="1649729">
                  <a:moveTo>
                    <a:pt x="2042966" y="241790"/>
                  </a:moveTo>
                  <a:lnTo>
                    <a:pt x="2177327" y="170421"/>
                  </a:lnTo>
                </a:path>
                <a:path w="2411729" h="1649729">
                  <a:moveTo>
                    <a:pt x="2177327" y="170421"/>
                  </a:moveTo>
                  <a:lnTo>
                    <a:pt x="2294327" y="85450"/>
                  </a:lnTo>
                </a:path>
                <a:path w="2411729" h="1649729">
                  <a:moveTo>
                    <a:pt x="2294327" y="85450"/>
                  </a:moveTo>
                  <a:lnTo>
                    <a:pt x="2411327" y="0"/>
                  </a:lnTo>
                </a:path>
              </a:pathLst>
            </a:custGeom>
            <a:ln w="308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537676" y="1127778"/>
            <a:ext cx="206565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125" dirty="0">
                <a:latin typeface="Arial"/>
                <a:cs typeface="Arial"/>
              </a:rPr>
              <a:t>Ice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200" dirty="0">
                <a:latin typeface="Arial"/>
                <a:cs typeface="Arial"/>
              </a:rPr>
              <a:t>Cream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160" dirty="0">
                <a:latin typeface="Arial"/>
                <a:cs typeface="Arial"/>
              </a:rPr>
              <a:t>Sales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1949" y="1653914"/>
            <a:ext cx="367030" cy="3338829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25"/>
              </a:spcBef>
            </a:pPr>
            <a:r>
              <a:rPr sz="1650" spc="180" dirty="0">
                <a:latin typeface="Arial MT"/>
                <a:cs typeface="Arial MT"/>
              </a:rPr>
              <a:t>4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50" spc="130" dirty="0">
                <a:latin typeface="Arial MT"/>
                <a:cs typeface="Arial MT"/>
              </a:rPr>
              <a:t>3</a:t>
            </a:r>
            <a:r>
              <a:rPr sz="1650" spc="65" dirty="0">
                <a:latin typeface="Arial MT"/>
                <a:cs typeface="Arial MT"/>
              </a:rPr>
              <a:t>.</a:t>
            </a:r>
            <a:r>
              <a:rPr sz="1650" spc="180" dirty="0">
                <a:latin typeface="Arial MT"/>
                <a:cs typeface="Arial MT"/>
              </a:rPr>
              <a:t>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50" spc="180" dirty="0">
                <a:latin typeface="Arial MT"/>
                <a:cs typeface="Arial MT"/>
              </a:rPr>
              <a:t>3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1650" spc="130" dirty="0">
                <a:latin typeface="Arial MT"/>
                <a:cs typeface="Arial MT"/>
              </a:rPr>
              <a:t>2</a:t>
            </a:r>
            <a:r>
              <a:rPr sz="1650" spc="65" dirty="0">
                <a:latin typeface="Arial MT"/>
                <a:cs typeface="Arial MT"/>
              </a:rPr>
              <a:t>.</a:t>
            </a:r>
            <a:r>
              <a:rPr sz="1650" spc="180" dirty="0">
                <a:latin typeface="Arial MT"/>
                <a:cs typeface="Arial MT"/>
              </a:rPr>
              <a:t>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25"/>
              </a:spcBef>
            </a:pPr>
            <a:r>
              <a:rPr sz="1650" spc="180" dirty="0">
                <a:latin typeface="Arial MT"/>
                <a:cs typeface="Arial MT"/>
              </a:rPr>
              <a:t>2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819"/>
              </a:spcBef>
            </a:pPr>
            <a:r>
              <a:rPr sz="1650" spc="130" dirty="0">
                <a:latin typeface="Arial MT"/>
                <a:cs typeface="Arial MT"/>
              </a:rPr>
              <a:t>1</a:t>
            </a:r>
            <a:r>
              <a:rPr sz="1650" spc="65" dirty="0">
                <a:latin typeface="Arial MT"/>
                <a:cs typeface="Arial MT"/>
              </a:rPr>
              <a:t>.</a:t>
            </a:r>
            <a:r>
              <a:rPr sz="1650" spc="180" dirty="0">
                <a:latin typeface="Arial MT"/>
                <a:cs typeface="Arial MT"/>
              </a:rPr>
              <a:t>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1650" spc="180" dirty="0">
                <a:latin typeface="Arial MT"/>
                <a:cs typeface="Arial MT"/>
              </a:rPr>
              <a:t>1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50" spc="130" dirty="0">
                <a:latin typeface="Arial MT"/>
                <a:cs typeface="Arial MT"/>
              </a:rPr>
              <a:t>0</a:t>
            </a:r>
            <a:r>
              <a:rPr sz="1650" spc="65" dirty="0">
                <a:latin typeface="Arial MT"/>
                <a:cs typeface="Arial MT"/>
              </a:rPr>
              <a:t>.</a:t>
            </a:r>
            <a:r>
              <a:rPr sz="1650" spc="180" dirty="0">
                <a:latin typeface="Arial MT"/>
                <a:cs typeface="Arial MT"/>
              </a:rPr>
              <a:t>5</a:t>
            </a:r>
            <a:endParaRPr sz="16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50" spc="180" dirty="0">
                <a:latin typeface="Arial MT"/>
                <a:cs typeface="Arial MT"/>
              </a:rPr>
              <a:t>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40929" y="5023607"/>
            <a:ext cx="1657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80" dirty="0">
                <a:latin typeface="Arial MT"/>
                <a:cs typeface="Arial MT"/>
              </a:rPr>
              <a:t>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980258" y="5023607"/>
            <a:ext cx="2940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30" dirty="0">
                <a:latin typeface="Arial MT"/>
                <a:cs typeface="Arial MT"/>
              </a:rPr>
              <a:t>20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86504" y="5023607"/>
            <a:ext cx="2940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30" dirty="0">
                <a:latin typeface="Arial MT"/>
                <a:cs typeface="Arial MT"/>
              </a:rPr>
              <a:t>40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92750" y="5023607"/>
            <a:ext cx="2940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30" dirty="0">
                <a:latin typeface="Arial MT"/>
                <a:cs typeface="Arial MT"/>
              </a:rPr>
              <a:t>60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98807" y="5023607"/>
            <a:ext cx="2940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30" dirty="0">
                <a:latin typeface="Arial MT"/>
                <a:cs typeface="Arial MT"/>
              </a:rPr>
              <a:t>80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138250" y="5023607"/>
            <a:ext cx="42799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30" dirty="0">
                <a:latin typeface="Arial MT"/>
                <a:cs typeface="Arial MT"/>
              </a:rPr>
              <a:t>100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44307" y="5023607"/>
            <a:ext cx="42799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30" dirty="0">
                <a:latin typeface="Arial MT"/>
                <a:cs typeface="Arial MT"/>
              </a:rPr>
              <a:t>120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3581" y="998766"/>
            <a:ext cx="8959850" cy="4493260"/>
          </a:xfrm>
          <a:custGeom>
            <a:avLst/>
            <a:gdLst/>
            <a:ahLst/>
            <a:cxnLst/>
            <a:rect l="l" t="t" r="r" b="b"/>
            <a:pathLst>
              <a:path w="8959850" h="4493260">
                <a:moveTo>
                  <a:pt x="0" y="4492719"/>
                </a:moveTo>
                <a:lnTo>
                  <a:pt x="8959539" y="4492719"/>
                </a:lnTo>
                <a:lnTo>
                  <a:pt x="8959539" y="0"/>
                </a:lnTo>
                <a:lnTo>
                  <a:pt x="0" y="0"/>
                </a:lnTo>
                <a:lnTo>
                  <a:pt x="0" y="4492719"/>
                </a:lnTo>
                <a:close/>
              </a:path>
            </a:pathLst>
          </a:custGeom>
          <a:ln w="146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219075"/>
            <a:ext cx="8353425" cy="1276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5" y="1781175"/>
            <a:ext cx="5362575" cy="50768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04775"/>
            <a:ext cx="8572500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819400"/>
            <a:ext cx="457073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88464" algn="l"/>
              </a:tabLst>
            </a:pPr>
            <a:r>
              <a:rPr sz="5400" b="0" spc="-10" dirty="0">
                <a:latin typeface="Calibri"/>
                <a:cs typeface="Calibri"/>
              </a:rPr>
              <a:t>THAN</a:t>
            </a:r>
            <a:r>
              <a:rPr sz="5400" b="0" spc="-5" dirty="0">
                <a:latin typeface="Calibri"/>
                <a:cs typeface="Calibri"/>
              </a:rPr>
              <a:t>K</a:t>
            </a:r>
            <a:r>
              <a:rPr lang="en-IN" sz="5400" b="0" spc="-5" dirty="0">
                <a:latin typeface="Calibri"/>
                <a:cs typeface="Calibri"/>
              </a:rPr>
              <a:t>  </a:t>
            </a:r>
            <a:r>
              <a:rPr sz="5400" b="0" spc="-145" dirty="0">
                <a:latin typeface="Calibri"/>
                <a:cs typeface="Calibri"/>
              </a:rPr>
              <a:t>Y</a:t>
            </a:r>
            <a:r>
              <a:rPr sz="5400" b="0" spc="-10" dirty="0">
                <a:latin typeface="Calibri"/>
                <a:cs typeface="Calibri"/>
              </a:rPr>
              <a:t>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552450"/>
            <a:ext cx="8353425" cy="12858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650" y="2571750"/>
            <a:ext cx="888682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431" y="200025"/>
            <a:ext cx="8327390" cy="1167130"/>
            <a:chOff x="408431" y="200025"/>
            <a:chExt cx="8327390" cy="1167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248411"/>
              <a:ext cx="8327135" cy="1118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867" y="205739"/>
              <a:ext cx="3634739" cy="1080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9" y="274637"/>
              <a:ext cx="8229600" cy="10207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274637"/>
              <a:ext cx="8229600" cy="1021080"/>
            </a:xfrm>
            <a:custGeom>
              <a:avLst/>
              <a:gdLst/>
              <a:ahLst/>
              <a:cxnLst/>
              <a:rect l="l" t="t" r="r" b="b"/>
              <a:pathLst>
                <a:path w="8229600" h="1021080">
                  <a:moveTo>
                    <a:pt x="0" y="1020762"/>
                  </a:moveTo>
                  <a:lnTo>
                    <a:pt x="8229600" y="1020762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020762"/>
                  </a:lnTo>
                  <a:close/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1774" y="200025"/>
              <a:ext cx="3590925" cy="103822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6225" y="1771650"/>
            <a:ext cx="8362950" cy="50863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228600"/>
            <a:ext cx="8353425" cy="12668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850" y="1628775"/>
            <a:ext cx="8572500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225" y="228600"/>
            <a:ext cx="8467725" cy="6238875"/>
            <a:chOff x="276225" y="228600"/>
            <a:chExt cx="8467725" cy="6238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525" y="228600"/>
              <a:ext cx="8353425" cy="1266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485900"/>
              <a:ext cx="8420100" cy="4981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152400"/>
            <a:ext cx="8353425" cy="1343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" y="1790700"/>
            <a:ext cx="8324850" cy="5067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" y="638175"/>
            <a:ext cx="589597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152400"/>
            <a:ext cx="8372475" cy="6553200"/>
            <a:chOff x="390525" y="152400"/>
            <a:chExt cx="8372475" cy="655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525" y="152400"/>
              <a:ext cx="8353425" cy="13430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362075"/>
              <a:ext cx="8001000" cy="4210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0" y="4114800"/>
              <a:ext cx="4343400" cy="2590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</TotalTime>
  <Words>239</Words>
  <Application>Microsoft Office PowerPoint</Application>
  <PresentationFormat>On-screen Show (4:3)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MT</vt:lpstr>
      <vt:lpstr>Calibri</vt:lpstr>
      <vt:lpstr>Century Gothic</vt:lpstr>
      <vt:lpstr>Symbol</vt:lpstr>
      <vt:lpstr>Times New Roman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Least Squares Estimation of b0, b1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RR CS 6B YATHISH N V</cp:lastModifiedBy>
  <cp:revision>1</cp:revision>
  <dcterms:created xsi:type="dcterms:W3CDTF">2021-06-23T12:12:08Z</dcterms:created>
  <dcterms:modified xsi:type="dcterms:W3CDTF">2021-06-23T12:16:55Z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2012-09-03T00:00:00Z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2021-06-23T00:00:00Z</vt:filetime>
  </property>
</Properties>
</file>